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 уровень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296296296296476E-3"/>
                  <c:y val="-3.571428571428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Уровень сформированности у детей знаний и представлений о родном городе.</c:v>
                </c:pt>
              </c:strCache>
            </c:strRef>
          </c:cat>
          <c:val>
            <c:numRef>
              <c:f>Лист1!$B$2</c:f>
              <c:numCache>
                <c:formatCode>0.00%</c:formatCode>
                <c:ptCount val="1"/>
                <c:pt idx="0">
                  <c:v>7.7000000000000138E-2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296296296296892E-3"/>
                  <c:y val="-4.3650793650793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Уровень сформированности у детей знаний и представлений о родном городе.</c:v>
                </c:pt>
              </c:strCache>
            </c:strRef>
          </c:cat>
          <c:val>
            <c:numRef>
              <c:f>Лист1!$C$2</c:f>
              <c:numCache>
                <c:formatCode>0.00%</c:formatCode>
                <c:ptCount val="1"/>
                <c:pt idx="0">
                  <c:v>0.38500000000000068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 уровень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94E-2"/>
                  <c:y val="-3.5714285714285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Уровень сформированности у детей знаний и представлений о родном городе.</c:v>
                </c:pt>
              </c:strCache>
            </c:strRef>
          </c:cat>
          <c:val>
            <c:numRef>
              <c:f>Лист1!$D$2</c:f>
              <c:numCache>
                <c:formatCode>0.00%</c:formatCode>
                <c:ptCount val="1"/>
                <c:pt idx="0">
                  <c:v>0.53900000000000003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655936"/>
        <c:axId val="39653760"/>
        <c:axId val="0"/>
      </c:bar3DChart>
      <c:catAx>
        <c:axId val="25655936"/>
        <c:scaling>
          <c:orientation val="minMax"/>
        </c:scaling>
        <c:delete val="0"/>
        <c:axPos val="b"/>
        <c:majorTickMark val="out"/>
        <c:minorTickMark val="none"/>
        <c:tickLblPos val="nextTo"/>
        <c:crossAx val="39653760"/>
        <c:crosses val="autoZero"/>
        <c:auto val="1"/>
        <c:lblAlgn val="ctr"/>
        <c:lblOffset val="100"/>
        <c:noMultiLvlLbl val="0"/>
      </c:catAx>
      <c:valAx>
        <c:axId val="3965376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5655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Первичные показатели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9444444444444822E-3"/>
                  <c:y val="-7.1216617210682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Высокий уровень</c:v>
                </c:pt>
                <c:pt idx="1">
                  <c:v>Средний уровень</c:v>
                </c:pt>
                <c:pt idx="2">
                  <c:v>Низкий уровень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7.6999999999999999E-2</c:v>
                </c:pt>
                <c:pt idx="1">
                  <c:v>0.38500000000000056</c:v>
                </c:pt>
                <c:pt idx="2">
                  <c:v>0.53900000000000003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Вторичные показатели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395E-2"/>
                  <c:y val="-2.3738872403560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366421199936585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Высокий уровень</c:v>
                </c:pt>
                <c:pt idx="1">
                  <c:v>Средний уровень</c:v>
                </c:pt>
                <c:pt idx="2">
                  <c:v>Низкий уровень</c:v>
                </c:pt>
              </c:strCache>
            </c:strRef>
          </c:cat>
          <c:val>
            <c:numRef>
              <c:f>Лист1!$C$2:$C$4</c:f>
              <c:numCache>
                <c:formatCode>0.00%</c:formatCode>
                <c:ptCount val="3"/>
                <c:pt idx="0">
                  <c:v>7.6999999999999999E-2</c:v>
                </c:pt>
                <c:pt idx="1">
                  <c:v>0.61600000000000099</c:v>
                </c:pt>
                <c:pt idx="2">
                  <c:v>0.30800000000000038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712256"/>
        <c:axId val="39713792"/>
        <c:axId val="0"/>
      </c:bar3DChart>
      <c:catAx>
        <c:axId val="39712256"/>
        <c:scaling>
          <c:orientation val="minMax"/>
        </c:scaling>
        <c:delete val="0"/>
        <c:axPos val="b"/>
        <c:majorTickMark val="out"/>
        <c:minorTickMark val="none"/>
        <c:tickLblPos val="nextTo"/>
        <c:crossAx val="39713792"/>
        <c:crosses val="autoZero"/>
        <c:auto val="1"/>
        <c:lblAlgn val="ctr"/>
        <c:lblOffset val="100"/>
        <c:noMultiLvlLbl val="0"/>
      </c:catAx>
      <c:valAx>
        <c:axId val="39713792"/>
        <c:scaling>
          <c:orientation val="minMax"/>
          <c:max val="0.7000000000000006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9712256"/>
        <c:crosses val="autoZero"/>
        <c:crossBetween val="between"/>
        <c:minorUnit val="0.1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35664-B4DE-4744-BD1B-194147B38F8D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9DD89-F536-4D16-9569-6119A4927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716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9DD89-F536-4D16-9569-6119A4927BD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9DD89-F536-4D16-9569-6119A4927BD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9DD89-F536-4D16-9569-6119A4927BD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9DD89-F536-4D16-9569-6119A4927BD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2FE7D-B266-4B73-9D39-EF559161247F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3761E-ECFE-43FA-92F2-CC140DF17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leninka.ru/article/n/patrioticheskoe-vospitanie-deteydoshkolnogo-vozrasta" TargetMode="External"/><Relationship Id="rId2" Type="http://schemas.openxmlformats.org/officeDocument/2006/relationships/hyperlink" Target="http://rirorzn.ru/publication/doshkolnoe-obuchenie/konsultatsiya-dlya-roditeleypatrioticheskoe-vospitanie-v-seme/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slide" Target="slide8.xml"/><Relationship Id="rId4" Type="http://schemas.openxmlformats.org/officeDocument/2006/relationships/image" Target="../media/image3.jpeg"/><Relationship Id="rId9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8.jpeg"/><Relationship Id="rId7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Автономная некоммерческая организация</a:t>
            </a:r>
            <a:b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профессиональная образовательная организация</a:t>
            </a:r>
            <a:b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«Колледж Экономики и Права» </a:t>
            </a:r>
            <a:b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772816"/>
            <a:ext cx="7560840" cy="295232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3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Отчёт</a:t>
            </a:r>
          </a:p>
          <a:p>
            <a:pPr>
              <a:lnSpc>
                <a:spcPct val="120000"/>
              </a:lnSpc>
            </a:pP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прохождении производственной преддипломной практики</a:t>
            </a:r>
          </a:p>
          <a:p>
            <a:pPr>
              <a:lnSpc>
                <a:spcPct val="120000"/>
              </a:lnSpc>
            </a:pP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Специальность 44.02.01 «Дошкольное образование»</a:t>
            </a:r>
          </a:p>
          <a:p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прохождения: </a:t>
            </a:r>
            <a:r>
              <a:rPr lang="ru-RU" sz="3300" spc="-5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238434, Россия, Калининградская область, </a:t>
            </a:r>
            <a:r>
              <a:rPr lang="ru-RU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Багратионовский</a:t>
            </a:r>
            <a:r>
              <a:rPr lang="ru-RU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посёлок  Нивенское,  улица  Калининградская, дом № 28</a:t>
            </a:r>
          </a:p>
          <a:p>
            <a:r>
              <a:rPr lang="ru-RU" sz="3300" spc="-5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rPr>
              <a:t>Тел. </a:t>
            </a:r>
            <a:r>
              <a:rPr lang="ru-RU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8-(40156)-55-324</a:t>
            </a:r>
          </a:p>
          <a:p>
            <a:r>
              <a:rPr lang="ru-RU" sz="3300" spc="-5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Объект прохождения: </a:t>
            </a:r>
            <a:r>
              <a:rPr lang="ru-RU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дошкольное образовательное учреждение «</a:t>
            </a:r>
            <a:r>
              <a:rPr lang="ru-RU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Нивенский</a:t>
            </a:r>
            <a:r>
              <a:rPr lang="ru-RU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детский сад</a:t>
            </a:r>
            <a:r>
              <a:rPr lang="ru-RU" sz="3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3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5157192"/>
            <a:ext cx="8640960" cy="1059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Студент (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ка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 группы № В-1492</a:t>
            </a:r>
            <a:r>
              <a:rPr lang="ru-RU" spc="-15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                       Федосеева </a:t>
            </a:r>
            <a:r>
              <a:rPr lang="ru-RU" spc="-15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Виталина</a:t>
            </a:r>
            <a:r>
              <a:rPr lang="ru-RU" spc="-15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Викторовна</a:t>
            </a:r>
          </a:p>
          <a:p>
            <a:pPr lvl="0" algn="ctr">
              <a:lnSpc>
                <a:spcPct val="120000"/>
              </a:lnSpc>
            </a:pPr>
            <a:r>
              <a:rPr lang="ru-RU" spc="-15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Руководитель практики от организации                </a:t>
            </a:r>
            <a:r>
              <a:rPr lang="ru-RU" spc="-15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Стенникова</a:t>
            </a:r>
            <a:r>
              <a:rPr lang="ru-RU" spc="-15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Надежда Петровна</a:t>
            </a:r>
            <a:endParaRPr lang="ru-RU" spc="-15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ctr">
              <a:lnSpc>
                <a:spcPct val="120000"/>
              </a:lnSpc>
            </a:pPr>
            <a:r>
              <a:rPr lang="ru-RU" spc="-15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практики от колледжа                 Ширяева Наталья Васильевна</a:t>
            </a: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Результаты сравнения уровня сформированности у детей знаний и представлений о родном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городе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5079" y="119675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Сравнительная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гистограмма уровня сформированности у детей знаний и представлений о родном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городе</a:t>
            </a:r>
          </a:p>
          <a:p>
            <a:pPr algn="ctr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12192749"/>
              </p:ext>
            </p:extLst>
          </p:nvPr>
        </p:nvGraphicFramePr>
        <p:xfrm>
          <a:off x="665866" y="1988840"/>
          <a:ext cx="801059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2999699" y="6284813"/>
            <a:ext cx="3240360" cy="3600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action="ppaction://hlinksldjump"/>
              </a:rPr>
              <a:t>Оглавление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право 6">
            <a:hlinkClick r:id="" action="ppaction://noaction"/>
          </p:cNvPr>
          <p:cNvSpPr/>
          <p:nvPr/>
        </p:nvSpPr>
        <p:spPr>
          <a:xfrm flipH="1">
            <a:off x="683568" y="6309320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hlinkClick r:id="rId4" action="ppaction://hlinksldjump"/>
          </p:cNvPr>
          <p:cNvSpPr/>
          <p:nvPr/>
        </p:nvSpPr>
        <p:spPr>
          <a:xfrm>
            <a:off x="6588224" y="6309320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Работа с родителями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5656" y="980728"/>
            <a:ext cx="6192688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75656" y="2276872"/>
            <a:ext cx="6192688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75656" y="3645024"/>
            <a:ext cx="6192688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5656" y="5013176"/>
            <a:ext cx="6192688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290739" y="1221259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Анкетирование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на тему: «Родной край мы свой любим и знаем»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3688" y="2420888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Тематическое родительское собрание на тему: «Нужно ли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воспитывать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в детях дошкольного возраста патриотизм?»</a:t>
            </a: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597450" y="3897922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Папка – передвижка на тему: «Патриотическое воспитание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267744" y="508518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Консультация для родителей «Патриотическое воспитание  дошкольника»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915816" y="6309320"/>
            <a:ext cx="3240360" cy="3600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action="ppaction://hlinksldjump"/>
              </a:rPr>
              <a:t>Оглавление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трелка вправо 16">
            <a:hlinkClick r:id="rId4" action="ppaction://hlinksldjump"/>
          </p:cNvPr>
          <p:cNvSpPr/>
          <p:nvPr/>
        </p:nvSpPr>
        <p:spPr>
          <a:xfrm flipH="1">
            <a:off x="683568" y="6309320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>
            <a:hlinkClick r:id="rId5" action="ppaction://hlinksldjump"/>
          </p:cNvPr>
          <p:cNvSpPr/>
          <p:nvPr/>
        </p:nvSpPr>
        <p:spPr>
          <a:xfrm>
            <a:off x="6588224" y="6309320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Рекомендации для воспитателей: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301608" cy="4968552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7200" dirty="0" smtClean="0">
                <a:latin typeface="Arial" pitchFamily="34" charset="0"/>
                <a:cs typeface="Arial" pitchFamily="34" charset="0"/>
              </a:rPr>
              <a:t>Для развития патриотического воспитания детей ДОУ педагогам необходимо:</a:t>
            </a:r>
          </a:p>
          <a:p>
            <a:pPr lvl="0" algn="just"/>
            <a:r>
              <a:rPr lang="ru-RU" sz="7200" dirty="0" smtClean="0">
                <a:latin typeface="Arial" pitchFamily="34" charset="0"/>
                <a:cs typeface="Arial" pitchFamily="34" charset="0"/>
              </a:rPr>
              <a:t>Ознакомиться </a:t>
            </a:r>
            <a:r>
              <a:rPr lang="ru-RU" sz="7200" dirty="0">
                <a:latin typeface="Arial" pitchFamily="34" charset="0"/>
                <a:cs typeface="Arial" pitchFamily="34" charset="0"/>
              </a:rPr>
              <a:t>с теоретическими основами по 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патриотическому воспитанию дошкольников;</a:t>
            </a:r>
          </a:p>
          <a:p>
            <a:pPr lvl="0" algn="just"/>
            <a:r>
              <a:rPr lang="ru-RU" sz="7200" dirty="0" smtClean="0">
                <a:latin typeface="Arial" pitchFamily="34" charset="0"/>
                <a:cs typeface="Arial" pitchFamily="34" charset="0"/>
              </a:rPr>
              <a:t>Анализировать программные задачи по патриотическому воспитанию дошкольников;</a:t>
            </a:r>
          </a:p>
          <a:p>
            <a:pPr algn="just"/>
            <a:r>
              <a:rPr lang="ru-RU" sz="7200" dirty="0" smtClean="0">
                <a:latin typeface="Arial" pitchFamily="34" charset="0"/>
                <a:cs typeface="Arial" pitchFamily="34" charset="0"/>
              </a:rPr>
              <a:t>Практиковать аспекты патриотического воспитания дошкольников через непосредственно образовательную деятельность.</a:t>
            </a:r>
          </a:p>
          <a:p>
            <a:pPr algn="just">
              <a:buNone/>
            </a:pPr>
            <a:r>
              <a:rPr lang="ru-RU" sz="7200" dirty="0" smtClean="0">
                <a:latin typeface="Arial" pitchFamily="34" charset="0"/>
                <a:cs typeface="Arial" pitchFamily="34" charset="0"/>
              </a:rPr>
              <a:t>Организуя работу по патриотическому воспитанию можно использовать различные методы работы:</a:t>
            </a:r>
          </a:p>
          <a:p>
            <a:pPr lvl="0" algn="just"/>
            <a:r>
              <a:rPr lang="ru-RU" sz="7200" dirty="0" smtClean="0">
                <a:latin typeface="Arial" pitchFamily="34" charset="0"/>
                <a:cs typeface="Arial" pitchFamily="34" charset="0"/>
              </a:rPr>
              <a:t>Целевые прогулки и экскурсии;</a:t>
            </a:r>
          </a:p>
          <a:p>
            <a:pPr lvl="0" algn="just"/>
            <a:r>
              <a:rPr lang="ru-RU" sz="7200" dirty="0" smtClean="0">
                <a:latin typeface="Arial" pitchFamily="34" charset="0"/>
                <a:cs typeface="Arial" pitchFamily="34" charset="0"/>
              </a:rPr>
              <a:t>Наблюдения за трудовой жизнью людей, изменениями в облике города, улицы, детского сада; </a:t>
            </a:r>
          </a:p>
          <a:p>
            <a:pPr lvl="0" algn="just"/>
            <a:r>
              <a:rPr lang="ru-RU" sz="7200" dirty="0" smtClean="0">
                <a:latin typeface="Arial" pitchFamily="34" charset="0"/>
                <a:cs typeface="Arial" pitchFamily="34" charset="0"/>
              </a:rPr>
              <a:t>Рассказ и объяснения педагога в сочетании с показом и наблюдением; </a:t>
            </a:r>
          </a:p>
          <a:p>
            <a:pPr lvl="0" algn="just"/>
            <a:r>
              <a:rPr lang="ru-RU" sz="7200" dirty="0" smtClean="0">
                <a:latin typeface="Arial" pitchFamily="34" charset="0"/>
                <a:cs typeface="Arial" pitchFamily="34" charset="0"/>
              </a:rPr>
              <a:t>Беседы о родном городе, улице, детском саде; </a:t>
            </a:r>
          </a:p>
          <a:p>
            <a:pPr lvl="0" algn="just"/>
            <a:r>
              <a:rPr lang="ru-RU" sz="7200" dirty="0" smtClean="0">
                <a:latin typeface="Arial" pitchFamily="34" charset="0"/>
                <a:cs typeface="Arial" pitchFamily="34" charset="0"/>
              </a:rPr>
              <a:t>Использование иллюстраций, диафильмов, аудио- и видеозаписей; </a:t>
            </a:r>
          </a:p>
          <a:p>
            <a:pPr lvl="0" algn="just"/>
            <a:r>
              <a:rPr lang="ru-RU" sz="7200" dirty="0" smtClean="0">
                <a:latin typeface="Arial" pitchFamily="34" charset="0"/>
                <a:cs typeface="Arial" pitchFamily="34" charset="0"/>
              </a:rPr>
              <a:t>Использование фольклора (разучивание песен, стихов о родине и крае, пословиц)</a:t>
            </a:r>
          </a:p>
          <a:p>
            <a:pPr lvl="0" algn="just"/>
            <a:r>
              <a:rPr lang="ru-RU" sz="7200" dirty="0" smtClean="0">
                <a:latin typeface="Arial" pitchFamily="34" charset="0"/>
                <a:cs typeface="Arial" pitchFamily="34" charset="0"/>
              </a:rPr>
              <a:t>Воспитание уважения к ветеранам войны и труда, рассказывая о подвигах воинов, устраивая тематические праздники, приглашая ветеранов воин, героев труда.</a:t>
            </a:r>
          </a:p>
          <a:p>
            <a:pPr algn="just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15816" y="6309320"/>
            <a:ext cx="3240360" cy="3600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action="ppaction://hlinksldjump"/>
              </a:rPr>
              <a:t>Оглавление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право 5">
            <a:hlinkClick r:id="rId4" action="ppaction://hlinksldjump"/>
          </p:cNvPr>
          <p:cNvSpPr/>
          <p:nvPr/>
        </p:nvSpPr>
        <p:spPr>
          <a:xfrm flipH="1">
            <a:off x="683568" y="6309320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>
            <a:hlinkClick r:id="rId5" action="ppaction://hlinksldjump"/>
          </p:cNvPr>
          <p:cNvSpPr/>
          <p:nvPr/>
        </p:nvSpPr>
        <p:spPr>
          <a:xfrm>
            <a:off x="6588224" y="6309320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Заключение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4176464" cy="5184576"/>
          </a:xfrm>
        </p:spPr>
        <p:txBody>
          <a:bodyPr>
            <a:normAutofit fontScale="92500"/>
          </a:bodyPr>
          <a:lstStyle/>
          <a:p>
            <a:pPr marL="0" indent="192088" algn="just" fontAlgn="base" hangingPunc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За время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прохождения преддипломной практики удалось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just" fontAlgn="base" hangingPunct="0"/>
            <a:r>
              <a:rPr lang="ru-RU" sz="2200" dirty="0">
                <a:latin typeface="Arial" pitchFamily="34" charset="0"/>
                <a:cs typeface="Arial" pitchFamily="34" charset="0"/>
              </a:rPr>
              <a:t>Ознакомится с различными документами основным направлениями деятельности дошкольной организации;</a:t>
            </a:r>
          </a:p>
          <a:p>
            <a:pPr lvl="0" algn="just" fontAlgn="base" hangingPunct="0"/>
            <a:r>
              <a:rPr lang="ru-RU" sz="2200" dirty="0">
                <a:latin typeface="Arial" pitchFamily="34" charset="0"/>
                <a:cs typeface="Arial" pitchFamily="34" charset="0"/>
              </a:rPr>
              <a:t>Приобрести и развить практические навыки работы в дошкольном учреждении; </a:t>
            </a:r>
          </a:p>
          <a:p>
            <a:pPr lvl="0" algn="just" fontAlgn="base" hangingPunct="0"/>
            <a:r>
              <a:rPr lang="ru-RU" sz="2200" dirty="0">
                <a:latin typeface="Arial" pitchFamily="34" charset="0"/>
                <a:cs typeface="Arial" pitchFamily="34" charset="0"/>
              </a:rPr>
              <a:t>Продолжить формировать профессиональные качества, необходимые для работы в соответствующей должности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716016" y="908720"/>
            <a:ext cx="413995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85750" algn="just" fontAlgn="base" hangingPunct="0">
              <a:spcBef>
                <a:spcPct val="20000"/>
              </a:spcBef>
              <a:buFont typeface="Arial" pitchFamily="34" charset="0"/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Преддипломная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практика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оказалась значимой, так как она: </a:t>
            </a:r>
          </a:p>
          <a:p>
            <a:pPr marL="342900" lvl="0" indent="-342900" algn="just" fontAlgn="base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Формирует профессиональные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качества;</a:t>
            </a:r>
          </a:p>
          <a:p>
            <a:pPr marL="342900" lvl="0" indent="-342900" algn="just" fontAlgn="base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Формирует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исполнительность, ответственности,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дисциплине;</a:t>
            </a:r>
          </a:p>
          <a:p>
            <a:pPr marL="342900" lvl="0" indent="-342900" algn="just" fontAlgn="base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Закрепляет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теоретические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знания;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algn="just" fontAlgn="base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Поставленная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цель была выполнена. Во время прохождения практики были выполнены все задания предусмотренные программой практик.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15816" y="6309320"/>
            <a:ext cx="3240360" cy="3600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 action="ppaction://hlinksldjump"/>
              </a:rPr>
              <a:t>Оглавление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трелка вправо 17">
            <a:hlinkClick r:id="rId3" action="ppaction://hlinksldjump"/>
          </p:cNvPr>
          <p:cNvSpPr/>
          <p:nvPr/>
        </p:nvSpPr>
        <p:spPr>
          <a:xfrm flipH="1">
            <a:off x="683568" y="6309320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>
            <a:hlinkClick r:id="rId4" action="ppaction://hlinksldjump"/>
          </p:cNvPr>
          <p:cNvSpPr/>
          <p:nvPr/>
        </p:nvSpPr>
        <p:spPr>
          <a:xfrm>
            <a:off x="6588224" y="6309320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Спасибо за внимание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Arial"/>
                <a:cs typeface="Arial"/>
              </a:rPr>
              <a:t>Оглавление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Введение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Список использованных источников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Краткая характеристика организации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  <a:hlinkClick r:id="rId5" action="ppaction://hlinksldjump"/>
              </a:rPr>
              <a:t>Отчет об индивидуально выполненной работе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  <a:hlinkClick r:id="rId6" action="ppaction://hlinksldjump"/>
              </a:rPr>
              <a:t>Заключение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Актуальность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4968552"/>
          </a:xfr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80963" indent="557213" algn="just" defTabSz="839788">
              <a:buNone/>
              <a:tabLst>
                <a:tab pos="8253413" algn="l"/>
              </a:tabLst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Проблема 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патриотического воспитания подрастающего поколения имеет глубокие корни и совсем не нова. Но социальный мир, который  быстро меняется, раскрывает более сложные грани реализации этого процесса в системе образования. Наряду с этим необходимо отметить, что большое влияние на развитие всех сфер государства имеет уровень развитости патриотизма у граждан, в том числе это обуславливает необходимость воспитания указанного качества у подрастающего поколения. Патриотическое воспитание в настоящее время является частью социально-нравственного воспитания. Формирование личности дошкольника невозможно без воспитания с детских лет уважения к духовным ценностям. 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15816" y="6237312"/>
            <a:ext cx="3240360" cy="3600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>
            <a:off x="6732240" y="6309320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>
            <a:hlinkClick r:id="rId3" action="ppaction://hlinksldjump"/>
          </p:cNvPr>
          <p:cNvSpPr/>
          <p:nvPr/>
        </p:nvSpPr>
        <p:spPr>
          <a:xfrm flipH="1">
            <a:off x="467544" y="6309320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491880" y="6237312"/>
            <a:ext cx="23507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Оглавление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362274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Цель: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углубление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первоначального практического опыта, развитие общих и профессиональных компетенций, проверка готовности к самостоятельной трудовой деятельности, подготовка к выполнению выпускной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квалификационой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работы в организациях различных организационно- правовых форм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6368" y="2636912"/>
            <a:ext cx="8219256" cy="2985195"/>
          </a:xfrm>
        </p:spPr>
        <p:txBody>
          <a:bodyPr>
            <a:noAutofit/>
          </a:bodyPr>
          <a:lstStyle/>
          <a:p>
            <a:pPr lvl="0" fontAlgn="auto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Задачи: </a:t>
            </a:r>
          </a:p>
          <a:p>
            <a:pPr marL="514350" lvl="0" indent="-514350" algn="just" fontAlgn="auto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Подобрать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инструментарий для выявления уровня нравственно – патриотического воспитания.</a:t>
            </a:r>
          </a:p>
          <a:p>
            <a:pPr marL="514350" lvl="0" indent="-514350" algn="just" fontAlgn="auto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Составить и практически проверить  цикл мероприятий по краеведению, направленных на патриотическое воспитание старших дошкольников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Составить рекомендации по патриотическому воспитанию детей старшего дошкольного возраста для педагогов ДОУ.</a:t>
            </a:r>
          </a:p>
          <a:p>
            <a:pPr marL="514350" lvl="0" indent="-514350" algn="just" fontAlgn="auto">
              <a:buFont typeface="+mj-lt"/>
              <a:buAutoNum type="arabicPeriod"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15816" y="6309320"/>
            <a:ext cx="3240360" cy="3600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 action="ppaction://hlinksldjump"/>
              </a:rPr>
              <a:t>Оглавление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 flipH="1">
            <a:off x="467544" y="6309320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>
            <a:hlinkClick r:id="rId4" action="ppaction://hlinksldjump"/>
          </p:cNvPr>
          <p:cNvSpPr/>
          <p:nvPr/>
        </p:nvSpPr>
        <p:spPr>
          <a:xfrm>
            <a:off x="6732240" y="6309320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/>
                <a:cs typeface="Arial"/>
              </a:rPr>
              <a:t>Список </a:t>
            </a:r>
            <a:r>
              <a:rPr lang="ru-RU" sz="2800" b="1" dirty="0" err="1" smtClean="0">
                <a:latin typeface="Arial"/>
                <a:cs typeface="Arial"/>
              </a:rPr>
              <a:t>использованны</a:t>
            </a:r>
            <a:r>
              <a:rPr lang="en-US" sz="2800" b="1" dirty="0" smtClean="0">
                <a:latin typeface="Arial"/>
                <a:cs typeface="Arial"/>
              </a:rPr>
              <a:t>x</a:t>
            </a:r>
            <a:r>
              <a:rPr lang="ru-RU" sz="2800" b="1" dirty="0" smtClean="0">
                <a:latin typeface="Arial"/>
                <a:cs typeface="Arial"/>
              </a:rPr>
              <a:t> источников:</a:t>
            </a:r>
            <a:br>
              <a:rPr lang="ru-RU" sz="2800" b="1" dirty="0" smtClean="0">
                <a:latin typeface="Arial"/>
                <a:cs typeface="Arial"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544616"/>
          </a:xfrm>
        </p:spPr>
        <p:txBody>
          <a:bodyPr>
            <a:normAutofit fontScale="25000" lnSpcReduction="20000"/>
          </a:bodyPr>
          <a:lstStyle/>
          <a:p>
            <a:pPr algn="just">
              <a:buAutoNum type="arabicPeriod"/>
              <a:defRPr/>
            </a:pPr>
            <a:r>
              <a:rPr lang="ru-RU" sz="6400" dirty="0" smtClean="0">
                <a:latin typeface="Arial" pitchFamily="34" charset="0"/>
                <a:cs typeface="Arial" pitchFamily="34" charset="0"/>
              </a:rPr>
              <a:t>Федеральный закон от 29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.12.2012 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№273-ФЗ «Об образовании в Российской Федерации (в действующей редакции)</a:t>
            </a:r>
          </a:p>
          <a:p>
            <a:pPr algn="just">
              <a:buAutoNum type="arabicPeriod"/>
              <a:defRPr/>
            </a:pPr>
            <a:r>
              <a:rPr lang="ru-RU" sz="6400" dirty="0" smtClean="0">
                <a:latin typeface="Arial" pitchFamily="34" charset="0"/>
                <a:cs typeface="Arial" pitchFamily="34" charset="0"/>
              </a:rPr>
              <a:t>Федеральный 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государственный образовательный стандарт дошкольного образования: Приказ Министерства образования науки Российской Федерации от 17 октября 2013г</a:t>
            </a:r>
            <a:r>
              <a:rPr lang="en-US" sz="6400" dirty="0">
                <a:latin typeface="Arial" pitchFamily="34" charset="0"/>
                <a:cs typeface="Arial" pitchFamily="34" charset="0"/>
              </a:rPr>
              <a:t>.,</a:t>
            </a:r>
            <a:r>
              <a:rPr lang="ru-RU" sz="6400" dirty="0">
                <a:latin typeface="Arial" pitchFamily="34" charset="0"/>
                <a:cs typeface="Arial" pitchFamily="34" charset="0"/>
              </a:rPr>
              <a:t> №1155</a:t>
            </a:r>
          </a:p>
          <a:p>
            <a:pPr lvl="0">
              <a:buFont typeface="+mj-lt"/>
              <a:buAutoNum type="arabicPeriod"/>
              <a:tabLst>
                <a:tab pos="450215" algn="l"/>
              </a:tabLst>
            </a:pPr>
            <a:r>
              <a:rPr lang="ru-RU" sz="6400" dirty="0" err="1" smtClean="0">
                <a:latin typeface="Arial" pitchFamily="34" charset="0"/>
                <a:ea typeface="Calibri"/>
                <a:cs typeface="Arial" pitchFamily="34" charset="0"/>
              </a:rPr>
              <a:t>СанПиН</a:t>
            </a:r>
            <a:r>
              <a:rPr lang="ru-RU" sz="6400" dirty="0" smtClean="0">
                <a:latin typeface="Arial" pitchFamily="34" charset="0"/>
                <a:ea typeface="Calibri"/>
                <a:cs typeface="Arial" pitchFamily="34" charset="0"/>
              </a:rPr>
              <a:t> 2.4.1.3049-13 Санитарно-эпидемиологические требования к устройству, содержанию и организации режима работы дошкольных образовательных </a:t>
            </a:r>
            <a:r>
              <a:rPr lang="ru-RU" sz="6400" dirty="0">
                <a:latin typeface="Arial" pitchFamily="34" charset="0"/>
                <a:ea typeface="Calibri"/>
                <a:cs typeface="Arial" pitchFamily="34" charset="0"/>
              </a:rPr>
              <a:t>организаций.</a:t>
            </a:r>
          </a:p>
          <a:p>
            <a:pPr lvl="0">
              <a:buFont typeface="+mj-lt"/>
              <a:buAutoNum type="arabicPeriod"/>
            </a:pPr>
            <a:r>
              <a:rPr lang="ru-RU" sz="6400" dirty="0" smtClean="0">
                <a:latin typeface="Arial" pitchFamily="34" charset="0"/>
                <a:cs typeface="Arial" pitchFamily="34" charset="0"/>
              </a:rPr>
              <a:t>Васильева М.А., </a:t>
            </a:r>
            <a:r>
              <a:rPr lang="ru-RU" sz="6400" dirty="0" err="1" smtClean="0">
                <a:latin typeface="Arial" pitchFamily="34" charset="0"/>
                <a:cs typeface="Arial" pitchFamily="34" charset="0"/>
              </a:rPr>
              <a:t>Веракса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 Н.Е., Комарова Т.С. «От рождения до школы», примерная основная общеобразовательная программа дошкольного образования" 2011г.</a:t>
            </a:r>
          </a:p>
          <a:p>
            <a:pPr>
              <a:buFont typeface="+mj-lt"/>
              <a:buAutoNum type="arabicPeriod"/>
            </a:pPr>
            <a:r>
              <a:rPr lang="ru-RU" sz="6400" dirty="0" smtClean="0">
                <a:latin typeface="Arial" pitchFamily="34" charset="0"/>
                <a:cs typeface="Arial" pitchFamily="34" charset="0"/>
              </a:rPr>
              <a:t>Александрова Е.Ю. Система патриотического воспитания в ДОУ. / Е.Ю. Александрова, Е.П. Гордеева, М.П. Постникова 2012г.</a:t>
            </a:r>
          </a:p>
          <a:p>
            <a:pPr>
              <a:buFont typeface="+mj-lt"/>
              <a:buAutoNum type="arabicPeriod"/>
            </a:pPr>
            <a:r>
              <a:rPr lang="ru-RU" sz="6400" dirty="0" smtClean="0">
                <a:latin typeface="Arial" pitchFamily="34" charset="0"/>
                <a:cs typeface="Arial" pitchFamily="34" charset="0"/>
              </a:rPr>
              <a:t>Никонова Л.Е. Патриотическое воспитание детей старшего дошкольного возраста. – Мн.: Народная </a:t>
            </a:r>
            <a:r>
              <a:rPr lang="ru-RU" sz="6400" dirty="0" err="1" smtClean="0">
                <a:latin typeface="Arial" pitchFamily="34" charset="0"/>
                <a:cs typeface="Arial" pitchFamily="34" charset="0"/>
              </a:rPr>
              <a:t>асвета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, 2012г.</a:t>
            </a:r>
          </a:p>
          <a:p>
            <a:pPr>
              <a:buFont typeface="+mj-lt"/>
              <a:buAutoNum type="arabicPeriod"/>
            </a:pPr>
            <a:r>
              <a:rPr lang="ru-RU" sz="6400" dirty="0" smtClean="0">
                <a:latin typeface="Arial" pitchFamily="34" charset="0"/>
                <a:cs typeface="Arial" pitchFamily="34" charset="0"/>
              </a:rPr>
              <a:t>Рыбалова И. Ознакомление с родным городом как средство патриотического воспитания. // Дошкольное воспитание. – 2003г.</a:t>
            </a:r>
          </a:p>
          <a:p>
            <a:pPr>
              <a:buFont typeface="+mj-lt"/>
              <a:buAutoNum type="arabicPeriod"/>
            </a:pPr>
            <a:r>
              <a:rPr lang="ru-RU" sz="6400" dirty="0" smtClean="0">
                <a:latin typeface="Arial" pitchFamily="34" charset="0"/>
                <a:cs typeface="Arial" pitchFamily="34" charset="0"/>
              </a:rPr>
              <a:t>Хохлова Т.И. Консультация для родителей «Патриотическое воспитание в семье». [Электронный ресурс]. – Режим доступа:  </a:t>
            </a:r>
            <a:r>
              <a:rPr lang="ru-RU" sz="6400" dirty="0" smtClean="0">
                <a:latin typeface="Arial" pitchFamily="34" charset="0"/>
                <a:cs typeface="Arial" pitchFamily="34" charset="0"/>
                <a:hlinkClick r:id="rId2"/>
              </a:rPr>
              <a:t>http://rirorzn.ru/publication/doshkolnoe-obuchenie/konsultatsiya-dlya-roditeleypatrioticheskoe-vospitanie-v-seme/</a:t>
            </a:r>
            <a:endParaRPr lang="ru-RU" sz="6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6400" dirty="0" err="1" smtClean="0">
                <a:latin typeface="Arial" pitchFamily="34" charset="0"/>
                <a:cs typeface="Arial" pitchFamily="34" charset="0"/>
              </a:rPr>
              <a:t>Ясева</a:t>
            </a:r>
            <a:r>
              <a:rPr lang="ru-RU" sz="6400" dirty="0" smtClean="0">
                <a:latin typeface="Arial" pitchFamily="34" charset="0"/>
                <a:cs typeface="Arial" pitchFamily="34" charset="0"/>
              </a:rPr>
              <a:t> Н.Ю. Патриотическое воспитание детей дошкольного возраста. // Вектор науки Тольяттинского государственного университета. Серия: Педагогика, психология. – 2011. – №3. [Электронный ресурс]. – Режим доступа: </a:t>
            </a:r>
            <a:r>
              <a:rPr lang="ru-RU" sz="6400" dirty="0" smtClean="0">
                <a:latin typeface="Arial" pitchFamily="34" charset="0"/>
                <a:cs typeface="Arial" pitchFamily="34" charset="0"/>
                <a:hlinkClick r:id="rId3"/>
              </a:rPr>
              <a:t>http://cyberleninka.ru/article/n/patrioticheskoe-vospitanie-deteydoshkolnogo-vozrasta</a:t>
            </a:r>
            <a:endParaRPr lang="ru-RU" sz="64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endParaRPr lang="ru-RU" sz="6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15816" y="6237312"/>
            <a:ext cx="3240360" cy="3600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 action="ppaction://hlinksldjump"/>
              </a:rPr>
              <a:t>Оглавление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право 4">
            <a:hlinkClick r:id="rId5" action="ppaction://hlinksldjump"/>
          </p:cNvPr>
          <p:cNvSpPr/>
          <p:nvPr/>
        </p:nvSpPr>
        <p:spPr>
          <a:xfrm flipH="1">
            <a:off x="467544" y="6309320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>
            <a:hlinkClick r:id="rId6" action="ppaction://hlinksldjump"/>
          </p:cNvPr>
          <p:cNvSpPr/>
          <p:nvPr/>
        </p:nvSpPr>
        <p:spPr>
          <a:xfrm>
            <a:off x="6732240" y="6309320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Краткая характеристика организации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908720"/>
            <a:ext cx="7920880" cy="3672408"/>
          </a:xfrm>
        </p:spPr>
        <p:txBody>
          <a:bodyPr/>
          <a:lstStyle/>
          <a:p>
            <a:pPr marL="176213" indent="369888"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Муниципальное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бюджетное дошкольное образовательное учреждение «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Нивенский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детский сад», образован 1955г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76213" indent="369888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В МАДОУ функционирует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шесть групп.</a:t>
            </a:r>
          </a:p>
          <a:p>
            <a:pPr marL="176213" indent="369888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Численность воспитанников – 149</a:t>
            </a:r>
          </a:p>
          <a:p>
            <a:pPr marL="176213" indent="369888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Для реализации образовательных задач в ДОУ функционируют: групповые помещения; спальные,  раздевальные; туалетные комнаты, раздаточные.  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176213" indent="369888" algn="just">
              <a:buNone/>
            </a:pPr>
            <a:endParaRPr lang="ru-RU" sz="1800" dirty="0" err="1">
              <a:latin typeface="Arial" pitchFamily="34" charset="0"/>
              <a:cs typeface="Arial" pitchFamily="34" charset="0"/>
            </a:endParaRPr>
          </a:p>
          <a:p>
            <a:pPr marL="176213" indent="369888" algn="just"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Рисунок 12" descr="foto_ds_p-nivensko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3140968"/>
            <a:ext cx="3707904" cy="2780928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2987824" y="6237312"/>
            <a:ext cx="3240360" cy="3600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 action="ppaction://hlinksldjump"/>
              </a:rPr>
              <a:t>Оглавление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трелка вправо 14">
            <a:hlinkClick r:id="rId5" action="ppaction://hlinksldjump"/>
          </p:cNvPr>
          <p:cNvSpPr/>
          <p:nvPr/>
        </p:nvSpPr>
        <p:spPr>
          <a:xfrm flipH="1">
            <a:off x="611560" y="6237312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>
            <a:hlinkClick r:id="rId6" action="ppaction://hlinksldjump"/>
          </p:cNvPr>
          <p:cNvSpPr/>
          <p:nvPr/>
        </p:nvSpPr>
        <p:spPr>
          <a:xfrm>
            <a:off x="6755991" y="6214317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ОТЧЕТ  об индивидуально выполненной работе</a:t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pPr indent="285750" algn="ctr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Методика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Н.Г.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Зеленовой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Л.Е. Осиповой, по выявлению уровня сформированности знаний и представлений о родном городе и ближайшем окружении </a:t>
            </a:r>
          </a:p>
        </p:txBody>
      </p:sp>
      <p:pic>
        <p:nvPicPr>
          <p:cNvPr id="4" name="Рисунок 3" descr="fb0b29aad354e187e42ca8936db53c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4149080"/>
            <a:ext cx="2575060" cy="1706406"/>
          </a:xfrm>
          <a:prstGeom prst="rect">
            <a:avLst/>
          </a:prstGeom>
        </p:spPr>
      </p:pic>
      <p:pic>
        <p:nvPicPr>
          <p:cNvPr id="5" name="Рисунок 4" descr="8ddca6c27bfd723fd34b27fc24d7ec2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2132856"/>
            <a:ext cx="2664296" cy="1763280"/>
          </a:xfrm>
          <a:prstGeom prst="rect">
            <a:avLst/>
          </a:prstGeom>
        </p:spPr>
      </p:pic>
      <p:pic>
        <p:nvPicPr>
          <p:cNvPr id="6" name="Рисунок 5" descr="200px-Coat_of_arms_of_Kaliningrad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32240" y="2132856"/>
            <a:ext cx="1505621" cy="1656184"/>
          </a:xfrm>
          <a:prstGeom prst="rect">
            <a:avLst/>
          </a:prstGeom>
        </p:spPr>
      </p:pic>
      <p:pic>
        <p:nvPicPr>
          <p:cNvPr id="7" name="Рисунок 6" descr="gerb_l_kaliningrad_oblast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9592" y="2132856"/>
            <a:ext cx="1368152" cy="1622237"/>
          </a:xfrm>
          <a:prstGeom prst="rect">
            <a:avLst/>
          </a:prstGeom>
        </p:spPr>
      </p:pic>
      <p:pic>
        <p:nvPicPr>
          <p:cNvPr id="8" name="Рисунок 7" descr="1200px-Flag_of_Kaliningrad_Oblast.sv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4149080"/>
            <a:ext cx="2576187" cy="1728192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987824" y="6237312"/>
            <a:ext cx="3240360" cy="3600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8" action="ppaction://hlinksldjump"/>
              </a:rPr>
              <a:t>Оглавление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право 9">
            <a:hlinkClick r:id="rId9" action="ppaction://hlinksldjump"/>
          </p:cNvPr>
          <p:cNvSpPr/>
          <p:nvPr/>
        </p:nvSpPr>
        <p:spPr>
          <a:xfrm flipH="1">
            <a:off x="611560" y="6237312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>
            <a:hlinkClick r:id="rId10" action="ppaction://hlinksldjump"/>
          </p:cNvPr>
          <p:cNvSpPr/>
          <p:nvPr/>
        </p:nvSpPr>
        <p:spPr>
          <a:xfrm>
            <a:off x="6755991" y="6214317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ОТЧЕТ  об индивидуально выполненной работе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Выявление уровня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сформированности у детей знаний и представлений о родном городе.</a:t>
            </a:r>
          </a:p>
          <a:p>
            <a:pPr indent="192088" algn="ctr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Методика Н.Г.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Зеленовой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Л.Е. Осиповой, по выявлению уровня сформированности знаний и представлений о родном городе и ближайшем окружении </a:t>
            </a:r>
          </a:p>
          <a:p>
            <a:pPr>
              <a:buNone/>
            </a:pPr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03215656"/>
              </p:ext>
            </p:extLst>
          </p:nvPr>
        </p:nvGraphicFramePr>
        <p:xfrm>
          <a:off x="1043608" y="2901193"/>
          <a:ext cx="7632847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2999699" y="6284813"/>
            <a:ext cx="3240360" cy="3600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action="ppaction://hlinksldjump"/>
              </a:rPr>
              <a:t>Оглавление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право 5">
            <a:hlinkClick r:id="rId4" action="ppaction://hlinksldjump"/>
          </p:cNvPr>
          <p:cNvSpPr/>
          <p:nvPr/>
        </p:nvSpPr>
        <p:spPr>
          <a:xfrm flipH="1">
            <a:off x="611560" y="6309320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>
            <a:hlinkClick r:id="" action="ppaction://noaction"/>
          </p:cNvPr>
          <p:cNvSpPr/>
          <p:nvPr/>
        </p:nvSpPr>
        <p:spPr>
          <a:xfrm>
            <a:off x="6660232" y="6309320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Цикл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мероприятий по краеведению для детей, направленный на патриотическое воспитание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2592288" cy="1008112"/>
          </a:xfrm>
        </p:spPr>
        <p:txBody>
          <a:bodyPr/>
          <a:lstStyle/>
          <a:p>
            <a:pPr lvl="0" indent="285750" algn="ctr">
              <a:buNone/>
            </a:pPr>
            <a:r>
              <a:rPr lang="ru-RU" sz="1800" dirty="0" smtClean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Совместная самостоятельная деятельность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Mi17hnCKER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9148" y="2348880"/>
            <a:ext cx="2088232" cy="2088232"/>
          </a:xfrm>
          <a:prstGeom prst="rect">
            <a:avLst/>
          </a:prstGeom>
        </p:spPr>
      </p:pic>
      <p:pic>
        <p:nvPicPr>
          <p:cNvPr id="5" name="Рисунок 4" descr="dY97yy05i8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0059" y="2329134"/>
            <a:ext cx="2810638" cy="21079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40152" y="1274400"/>
            <a:ext cx="2819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963" indent="12700" algn="ctr">
              <a:spcBef>
                <a:spcPct val="20000"/>
              </a:spcBef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Развивающая игра пособие </a:t>
            </a:r>
            <a:r>
              <a:rPr lang="ru-RU" dirty="0" err="1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В.Воскобовича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«Ларчик»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7171" y="1220852"/>
            <a:ext cx="2016224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Проведение НОД по познавательному развитию</a:t>
            </a:r>
          </a:p>
        </p:txBody>
      </p:sp>
      <p:pic>
        <p:nvPicPr>
          <p:cNvPr id="8" name="Рисунок 7" descr="11982868прв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7380" y="4427782"/>
            <a:ext cx="1905000" cy="1524000"/>
          </a:xfrm>
          <a:prstGeom prst="rect">
            <a:avLst/>
          </a:prstGeom>
        </p:spPr>
      </p:pic>
      <p:pic>
        <p:nvPicPr>
          <p:cNvPr id="9" name="Рисунок 8" descr="t87X1Hak3x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31840" y="2602652"/>
            <a:ext cx="2808312" cy="1364664"/>
          </a:xfrm>
          <a:prstGeom prst="rect">
            <a:avLst/>
          </a:prstGeom>
        </p:spPr>
      </p:pic>
      <p:pic>
        <p:nvPicPr>
          <p:cNvPr id="12" name="Рисунок 11" descr="рыбный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35996" y="4439614"/>
            <a:ext cx="1704063" cy="1512168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2999699" y="6284813"/>
            <a:ext cx="3240360" cy="3600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7" action="ppaction://hlinksldjump"/>
              </a:rPr>
              <a:t>Оглавление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трелка вправо 13">
            <a:hlinkClick r:id="rId8" action="ppaction://hlinksldjump"/>
          </p:cNvPr>
          <p:cNvSpPr/>
          <p:nvPr/>
        </p:nvSpPr>
        <p:spPr>
          <a:xfrm flipH="1">
            <a:off x="683568" y="6309320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>
            <a:hlinkClick r:id="rId9" action="ppaction://hlinksldjump"/>
          </p:cNvPr>
          <p:cNvSpPr/>
          <p:nvPr/>
        </p:nvSpPr>
        <p:spPr>
          <a:xfrm>
            <a:off x="6588224" y="6309320"/>
            <a:ext cx="20162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845</Words>
  <Application>Microsoft Office PowerPoint</Application>
  <PresentationFormat>Экран (4:3)</PresentationFormat>
  <Paragraphs>100</Paragraphs>
  <Slides>14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Автономная некоммерческая организация   профессиональная образовательная организация «Колледж Экономики и Права»  </vt:lpstr>
      <vt:lpstr>Оглавление</vt:lpstr>
      <vt:lpstr>Актуальность</vt:lpstr>
      <vt:lpstr>Цель: углубление первоначального практического опыта, развитие общих и профессиональных компетенций, проверка готовности к самостоятельной трудовой деятельности, подготовка к выполнению выпускной квалификационой работы в организациях различных организационно- правовых форм.</vt:lpstr>
      <vt:lpstr>Список использованныx источников: </vt:lpstr>
      <vt:lpstr>Краткая характеристика организации</vt:lpstr>
      <vt:lpstr>ОТЧЕТ  об индивидуально выполненной работе </vt:lpstr>
      <vt:lpstr>ОТЧЕТ  об индивидуально выполненной работе </vt:lpstr>
      <vt:lpstr>Цикл мероприятий по краеведению для детей, направленный на патриотическое воспитание</vt:lpstr>
      <vt:lpstr>Результаты сравнения уровня сформированности у детей знаний и представлений о родном городе</vt:lpstr>
      <vt:lpstr>Работа с родителями</vt:lpstr>
      <vt:lpstr>Рекомендации для воспитателей:</vt:lpstr>
      <vt:lpstr>Заключение</vt:lpstr>
      <vt:lpstr>Спасибо за внимание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Автономная некоммерческая организация   профессиональная образовательная организация «Колледж Экономики и Права»</dc:title>
  <dc:creator>user</dc:creator>
  <cp:lastModifiedBy>КЭП</cp:lastModifiedBy>
  <cp:revision>32</cp:revision>
  <dcterms:created xsi:type="dcterms:W3CDTF">2021-05-19T17:34:18Z</dcterms:created>
  <dcterms:modified xsi:type="dcterms:W3CDTF">2022-03-26T10:43:22Z</dcterms:modified>
</cp:coreProperties>
</file>